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41" r:id="rId2"/>
    <p:sldId id="261" r:id="rId3"/>
    <p:sldId id="342" r:id="rId4"/>
    <p:sldId id="346" r:id="rId5"/>
    <p:sldId id="384" r:id="rId6"/>
    <p:sldId id="326" r:id="rId7"/>
    <p:sldId id="340" r:id="rId8"/>
    <p:sldId id="377" r:id="rId9"/>
    <p:sldId id="337" r:id="rId10"/>
    <p:sldId id="390" r:id="rId11"/>
    <p:sldId id="386" r:id="rId12"/>
    <p:sldId id="387" r:id="rId13"/>
    <p:sldId id="385" r:id="rId14"/>
    <p:sldId id="388" r:id="rId15"/>
    <p:sldId id="369" r:id="rId16"/>
    <p:sldId id="389" r:id="rId17"/>
    <p:sldId id="368" r:id="rId18"/>
    <p:sldId id="375" r:id="rId19"/>
    <p:sldId id="378" r:id="rId20"/>
    <p:sldId id="379" r:id="rId21"/>
    <p:sldId id="363" r:id="rId22"/>
    <p:sldId id="381" r:id="rId23"/>
    <p:sldId id="36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6699"/>
    <a:srgbClr val="009ED6"/>
    <a:srgbClr val="BFEE14"/>
    <a:srgbClr val="66CCFF"/>
    <a:srgbClr val="CCFF6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8" autoAdjust="0"/>
    <p:restoredTop sz="86116" autoAdjust="0"/>
  </p:normalViewPr>
  <p:slideViewPr>
    <p:cSldViewPr>
      <p:cViewPr varScale="1">
        <p:scale>
          <a:sx n="60" d="100"/>
          <a:sy n="60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4614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046201-5C4D-445E-BF0B-5C6D2B0A1945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3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59269D0-92A5-481C-BA64-727AFB0DD545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বাংলায় ইংরেজদের আগমন ও তাদের বিজয়ের কারণ বর্ণনা করতে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>
            <a:lnSpc>
              <a:spcPct val="150000"/>
            </a:lnSpc>
          </a:pPr>
          <a:r>
            <a:rPr lang="bn-BD" sz="3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বাংলায় আগত বিভিন্ন ইউরোপীয় কোম্পানির পরিচয় বলতে পারবে।</a:t>
          </a:r>
          <a:endParaRPr lang="en-US" sz="36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4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2" custScaleX="114718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2" custScaleX="17455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2" custScaleX="164074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2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16A2D4CA-55DC-4DF5-8C14-7511AF8988AF}" type="presOf" srcId="{C59269D0-92A5-481C-BA64-727AFB0DD545}" destId="{B37A5355-225B-4C6F-AED7-6C620F99EECC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C4A169A-FEBE-4793-A56D-77A9A1206B74}" type="presOf" srcId="{74EE5CD8-078F-4590-BF9C-A341A294A016}" destId="{7E429971-BC57-430F-BB25-C0574E5E39E3}" srcOrd="0" destOrd="0" presId="urn:microsoft.com/office/officeart/2005/8/layout/vList5"/>
    <dgm:cxn modelId="{5B0A47A7-B931-44C0-A80D-650FAE47501F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78826858-A88C-42A1-8AFA-3645AE5F24E1}" type="presOf" srcId="{1E4D3931-0DBD-4211-A24A-6AF364284B1E}" destId="{D54B1729-BC98-42C1-9C6C-D65DCBA4358F}" srcOrd="0" destOrd="0" presId="urn:microsoft.com/office/officeart/2005/8/layout/vList5"/>
    <dgm:cxn modelId="{40ADF725-32B3-4196-88AC-120326B34C87}" type="presOf" srcId="{F6FEADD9-F67D-41F5-BA4C-3C84956E7F46}" destId="{AAE7A1E6-6847-453D-B55B-8A82BF138C1D}" srcOrd="0" destOrd="0" presId="urn:microsoft.com/office/officeart/2005/8/layout/vList5"/>
    <dgm:cxn modelId="{8AF547CA-56E7-491A-8BA5-17C57FC8CB23}" type="presParOf" srcId="{AAE7A1E6-6847-453D-B55B-8A82BF138C1D}" destId="{C4407577-18A2-46E0-8805-2838042EB67A}" srcOrd="0" destOrd="0" presId="urn:microsoft.com/office/officeart/2005/8/layout/vList5"/>
    <dgm:cxn modelId="{99BD9568-A909-4A6F-BC27-57B08605DBC9}" type="presParOf" srcId="{C4407577-18A2-46E0-8805-2838042EB67A}" destId="{7E429971-BC57-430F-BB25-C0574E5E39E3}" srcOrd="0" destOrd="0" presId="urn:microsoft.com/office/officeart/2005/8/layout/vList5"/>
    <dgm:cxn modelId="{4CAF12A8-2A72-4EA9-8C94-56A16F7EFA08}" type="presParOf" srcId="{C4407577-18A2-46E0-8805-2838042EB67A}" destId="{D54B1729-BC98-42C1-9C6C-D65DCBA4358F}" srcOrd="1" destOrd="0" presId="urn:microsoft.com/office/officeart/2005/8/layout/vList5"/>
    <dgm:cxn modelId="{2A7FF0D2-2768-48C9-ACC4-28413FDC9AE5}" type="presParOf" srcId="{AAE7A1E6-6847-453D-B55B-8A82BF138C1D}" destId="{AB8574CC-D4F2-4555-AEE3-F4EE58B11D03}" srcOrd="1" destOrd="0" presId="urn:microsoft.com/office/officeart/2005/8/layout/vList5"/>
    <dgm:cxn modelId="{CC2172C5-01E2-4EE4-B01B-EB983FB90930}" type="presParOf" srcId="{AAE7A1E6-6847-453D-B55B-8A82BF138C1D}" destId="{85B8F607-FDD8-476A-ADBE-E1250824F294}" srcOrd="2" destOrd="0" presId="urn:microsoft.com/office/officeart/2005/8/layout/vList5"/>
    <dgm:cxn modelId="{4C098E16-7824-4897-8344-9CC5E2520404}" type="presParOf" srcId="{85B8F607-FDD8-476A-ADBE-E1250824F294}" destId="{C04276DC-EE64-470A-B8BC-09067B8045FA}" srcOrd="0" destOrd="0" presId="urn:microsoft.com/office/officeart/2005/8/layout/vList5"/>
    <dgm:cxn modelId="{8749453B-E60D-4693-8704-0A41E2B6FA64}" type="presParOf" srcId="{85B8F607-FDD8-476A-ADBE-E1250824F294}" destId="{B37A5355-225B-4C6F-AED7-6C620F99EEC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81302" y="-1915911"/>
          <a:ext cx="1784151" cy="606212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বাংলায় আগত বিভিন্ন ইউরোপীয় কোম্পানির পরিচয় বলতে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242316" y="223075"/>
        <a:ext cx="6062124" cy="1784151"/>
      </dsp:txXfrm>
    </dsp:sp>
    <dsp:sp modelId="{7E429971-BC57-430F-BB25-C0574E5E39E3}">
      <dsp:nvSpPr>
        <dsp:cNvPr id="0" name=""/>
        <dsp:cNvSpPr/>
      </dsp:nvSpPr>
      <dsp:spPr>
        <a:xfrm>
          <a:off x="1316" y="0"/>
          <a:ext cx="2240999" cy="2230189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10185" y="108869"/>
        <a:ext cx="2023261" cy="2012451"/>
      </dsp:txXfrm>
    </dsp:sp>
    <dsp:sp modelId="{B37A5355-225B-4C6F-AED7-6C620F99EECC}">
      <dsp:nvSpPr>
        <dsp:cNvPr id="0" name=""/>
        <dsp:cNvSpPr/>
      </dsp:nvSpPr>
      <dsp:spPr>
        <a:xfrm rot="5400000">
          <a:off x="4349572" y="394014"/>
          <a:ext cx="1784151" cy="6125669"/>
        </a:xfrm>
        <a:prstGeom prst="rect">
          <a:avLst/>
        </a:prstGeom>
        <a:solidFill>
          <a:schemeClr val="accent3">
            <a:tint val="40000"/>
            <a:alpha val="90000"/>
            <a:hueOff val="536114"/>
            <a:satOff val="10527"/>
            <a:lumOff val="-1453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6114"/>
              <a:satOff val="10527"/>
              <a:lumOff val="-145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6002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বাংলায় ইংরেজদের আগমন ও তাদের বিজয়ের কারণ বর্ণনা করতে পারবে।</a:t>
          </a:r>
          <a:endParaRPr lang="en-US" sz="36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2178813" y="2564773"/>
        <a:ext cx="6125669" cy="1784151"/>
      </dsp:txXfrm>
    </dsp:sp>
    <dsp:sp modelId="{C04276DC-EE64-470A-B8BC-09067B8045FA}">
      <dsp:nvSpPr>
        <dsp:cNvPr id="0" name=""/>
        <dsp:cNvSpPr/>
      </dsp:nvSpPr>
      <dsp:spPr>
        <a:xfrm>
          <a:off x="1316" y="2341754"/>
          <a:ext cx="2177497" cy="2230189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07613" y="2448051"/>
        <a:ext cx="1964903" cy="201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7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n.wikipedia.org/wiki/%E0%A6%AD%E0%A6%BE%E0%A6%B0%E0%A6%A4%E0%A7%80%E0%A6%AF%E0%A6%BC_%E0%A6%89%E0%A6%AA%E0%A6%AE%E0%A6%B9%E0%A6%BE%E0%A6%A6%E0%A7%87%E0%A6%B6" TargetMode="External"/><Relationship Id="rId7" Type="http://schemas.openxmlformats.org/officeDocument/2006/relationships/hyperlink" Target="http://bn.wikipedia.org/wiki/%E0%A6%AA%E0%A7%8D%E0%A6%B0%E0%A6%A5%E0%A6%AE_%E0%A6%8F%E0%A6%B2%E0%A6%BF%E0%A6%9C%E0%A6%BE%E0%A6%AC%E0%A7%87%E0%A6%A5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n.wikipedia.org/wiki/%E0%A6%A1%E0%A6%BF%E0%A6%B8%E0%A7%87%E0%A6%AE%E0%A7%8D%E0%A6%AC%E0%A6%B0_%E0%A7%A9%E0%A7%A7" TargetMode="External"/><Relationship Id="rId5" Type="http://schemas.openxmlformats.org/officeDocument/2006/relationships/hyperlink" Target="http://bn.wikipedia.org/wiki/%E0%A7%A7%E0%A7%AC%E0%A7%A6%E0%A7%A6" TargetMode="External"/><Relationship Id="rId4" Type="http://schemas.openxmlformats.org/officeDocument/2006/relationships/hyperlink" Target="http://bn.wikipedia.org/w/index.php?title=%E0%A6%9C%E0%A6%AF%E0%A6%BC%E0%A7%87%E0%A6%A8%E0%A7%8D%E0%A6%9F%E2%80%8C-%E0%A6%B8%E0%A7%8D%E0%A6%9F%E0%A6%95_%E0%A6%95%E0%A7%8B%E0%A6%AE%E0%A7%8D%E0%A6%AA%E0%A6%BE%E0%A6%A8%E0%A6%BF&amp;action=edit&amp;redlink=1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10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563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স্লাইডটি </a:t>
            </a:r>
            <a:r>
              <a:rPr lang="bn-BD" baseline="0" dirty="0" smtClean="0"/>
              <a:t>দেখিয়ে- চিন্তা করতে বলবেন এবং চিহ্নিত স্থানটি কোন শাসনকে মনে করিয়ে দেয়? ইত্যাদি প্রশ্ন করার মাধ্যমে পূর্বজ্ঞান যাচাই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9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পতাকাটি কাদের? নিচের ছবিতে কারা? তারা বাংলায় কি করেছিল? ইত্যাদি</a:t>
            </a:r>
            <a:r>
              <a:rPr lang="bn-BD" baseline="0" dirty="0" smtClean="0"/>
              <a:t> প্রশ্ন করার মাধ্যমে পাঠ ঘোষণা করা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89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u="none" dirty="0" smtClean="0">
                <a:solidFill>
                  <a:schemeClr val="tx1"/>
                </a:solidFill>
                <a:hlinkClick r:id="rId3" tooltip="ভারতীয় উপমহাদেশ"/>
              </a:rPr>
              <a:t>ভারতীয় উপমহাদেশে</a:t>
            </a:r>
            <a:r>
              <a:rPr lang="bn-BD" u="none" dirty="0" smtClean="0">
                <a:solidFill>
                  <a:schemeClr val="tx1"/>
                </a:solidFill>
              </a:rPr>
              <a:t> বাণিজ্য করার জন্য ষোড়শ শতাব্দীতে প্রতিষ্ঠিত একটি </a:t>
            </a:r>
            <a:r>
              <a:rPr lang="bn-BD" u="none" dirty="0" smtClean="0">
                <a:solidFill>
                  <a:schemeClr val="tx1"/>
                </a:solidFill>
                <a:hlinkClick r:id="rId4" tooltip="জয়েন্ট‌-স্টক কোম্পানি (পাতা নেই)"/>
              </a:rPr>
              <a:t>জয়েন্ট‌-স্টক কোম্পানি</a:t>
            </a:r>
            <a:r>
              <a:rPr lang="bn-BD" u="none" dirty="0" smtClean="0">
                <a:solidFill>
                  <a:schemeClr val="tx1"/>
                </a:solidFill>
              </a:rPr>
              <a:t>। এর সরকারি নাম "ব্রিটিশ ইস্ট ইন্ডিয়া কোম্পানি"। </a:t>
            </a:r>
            <a:r>
              <a:rPr lang="bn-BD" u="none" dirty="0" smtClean="0">
                <a:solidFill>
                  <a:schemeClr val="tx1"/>
                </a:solidFill>
                <a:hlinkClick r:id="rId5" tooltip="১৬০০"/>
              </a:rPr>
              <a:t>১৬০০</a:t>
            </a:r>
            <a:r>
              <a:rPr lang="bn-BD" u="none" dirty="0" smtClean="0">
                <a:solidFill>
                  <a:schemeClr val="tx1"/>
                </a:solidFill>
              </a:rPr>
              <a:t> সালের </a:t>
            </a:r>
            <a:r>
              <a:rPr lang="bn-BD" u="none" dirty="0" smtClean="0">
                <a:solidFill>
                  <a:schemeClr val="tx1"/>
                </a:solidFill>
                <a:hlinkClick r:id="rId6" tooltip="ডিসেম্বর ৩১"/>
              </a:rPr>
              <a:t>৩১ ডিসেম্বর</a:t>
            </a:r>
            <a:r>
              <a:rPr lang="bn-BD" u="none" dirty="0" smtClean="0">
                <a:solidFill>
                  <a:schemeClr val="tx1"/>
                </a:solidFill>
              </a:rPr>
              <a:t> রাণী </a:t>
            </a:r>
            <a:r>
              <a:rPr lang="bn-BD" u="none" dirty="0" smtClean="0">
                <a:solidFill>
                  <a:schemeClr val="tx1"/>
                </a:solidFill>
                <a:hlinkClick r:id="rId7" tooltip="প্রথম এলিজাবেথ"/>
              </a:rPr>
              <a:t>প্রথম এলিজাবেথ</a:t>
            </a:r>
            <a:r>
              <a:rPr lang="bn-BD" u="none" dirty="0" smtClean="0">
                <a:solidFill>
                  <a:schemeClr val="tx1"/>
                </a:solidFill>
              </a:rPr>
              <a:t> এই কোম্পানিকে তখনকার ব্রিটিশ উপনিবেশ ভারতে বাণিজ্য করার রাজকীয় সনদ প্রদান করেন। এ সনদ কোম্পানিটিকে ২১ বছর পর্যন্ত পূর্ব ভারতে একচেটিয়া বাণিজ্য করার প্রাধিকার অর্পণ করেছিল।</a:t>
            </a:r>
            <a:endParaRPr lang="en-US" u="none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15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কাজটির জন্য ৫মিনিট সময় দেওয়া</a:t>
            </a:r>
            <a:r>
              <a:rPr lang="bn-BD" baseline="0" dirty="0" smtClean="0"/>
              <a:t> যেতে পারে-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23/04/2015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410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433" y="5200471"/>
            <a:ext cx="84575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ভারতীয় উপমহাদেশে ইংরেজরা বাণিজ্য কুঠি স্থাপন করেছিল কেন?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32" y="298186"/>
            <a:ext cx="845756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681026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Documents and Settings\Delower\Desktop\2 Engrej\durbar-1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10" y="1371600"/>
            <a:ext cx="5539612" cy="36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655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Delower\Desktop\2 Engrej\compayform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43"/>
            <a:ext cx="27403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5234" y="5489447"/>
            <a:ext cx="8482446" cy="1092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1630 </a:t>
            </a:r>
            <a:r>
              <a:rPr lang="bn-BD" sz="25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 ডাচ্ ইস্ট ইন্ডিয়া কোম্পানি বাংলায় বাণিজ্য করতে আসে। ইংরেজ কোম্পানির সাথে টিকে থাকতে না পেরে ইন্দোনেশিয়া-মালয়েশিয়ার দিকে চলে যায়।</a:t>
            </a:r>
            <a:endParaRPr lang="en-US" sz="25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42" name="Picture 2" descr="C:\Documents and Settings\Delower\Desktop\2 Engrej\Royal-Dutch-East-India-Army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27634" y="2524209"/>
            <a:ext cx="4499770" cy="276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Delower\Desktop\2 Engrej\Dutch Shipyear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" y="2524209"/>
            <a:ext cx="3674836" cy="27648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705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49468" y="5352396"/>
            <a:ext cx="8458200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500" b="1" dirty="0" smtClean="0">
                <a:ln w="1905"/>
                <a:latin typeface="NikoshBAN" panose="02000000000000000000" pitchFamily="2" charset="0"/>
                <a:cs typeface="NikoshBAN" panose="02000000000000000000" pitchFamily="2" charset="0"/>
              </a:rPr>
              <a:t>'ফ্রেন্স ইস্ট-ইন্ডিয়া কোম্পানি ' ১৬৬৪ সালে বাংলায় প্রবেশ করে  চন্দননগর ও চুঁচুড়ায় শক্ত ঘাঁটি গড়ে তোলে। পরবর্তীতে ইংরেজদের সাথে ৩ দফা যুদ্ধে হেরে তারাও ইন্দোচীনের দিকে চলে যায়। </a:t>
            </a:r>
            <a:endParaRPr lang="en-US" sz="2500" b="1" dirty="0">
              <a:ln w="1905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Documents and Settings\Delower\Desktop\2 Engrej\French-East-India-Compan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258" y="228600"/>
            <a:ext cx="2057400" cy="19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Delower\Desktop\2 Engrej\Fiebig_Government_House_Chandernago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52328"/>
            <a:ext cx="3810000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Delower\Desktop\2 Engrej\french_east_india_compan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83" y="2252329"/>
            <a:ext cx="4504149" cy="291087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593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5522893"/>
            <a:ext cx="70104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ধীরে ধীরে ব্রিটিশ ইস্ট ইন্ডিয়া কোম্পানী এদেশে তাদের প্রতিপত্তি বাড়িয়ে নবাবের দরবারে প্রভাব বিস্তার করতে থাকে।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 descr="C:\Documents and Settings\Delower\Desktop\2 Engrej\131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9600"/>
            <a:ext cx="7010400" cy="45434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64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5522893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56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সালে নবাব আলিবর্দী খাঁর মৃত্যুর পর ক্ষমতা নিয়ে নবাব পরিবারে দ্বন্দ্ব শুরু হলে ইংরেজরা এর সুযোগ নিতে ভুল করেনি।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1" name="Picture 3" descr="C:\Documents and Settings\Delower\Desktop\2 Engrej\Mir Kasim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5951" y="2938161"/>
            <a:ext cx="1906818" cy="25847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Delower\Desktop\2 Engrej\msl_leo2004_1333989961_1-mir_jafa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1742528" cy="26031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Delower\Desktop\2 Engrej\image_226_7289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713" y="228600"/>
            <a:ext cx="1781374" cy="2584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Delower\Desktop\2 Engrej\Umichad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7" y="2938160"/>
            <a:ext cx="1843673" cy="25847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Delower\Desktop\2 Engrej\Last_Mughal-B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337" y="1295400"/>
            <a:ext cx="2343152" cy="3657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5773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Delower\Desktop\2 Engrej\cms.somewhereinblog.ne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514350"/>
            <a:ext cx="37623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8389" y="5218093"/>
            <a:ext cx="70104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 আলিবর্দী খাঁর দৌহিত্র সিরাজউদ্দৌলা ২৩ বছর বয়সে বাংলার মসনদে বসেন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928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Delower\Desktop\2 Engrej\big_p16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1663"/>
            <a:ext cx="4121119" cy="290873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Delower\Desktop\2 Engrej\maxresdefaul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30389" y="2209800"/>
            <a:ext cx="4132611" cy="276016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5410200"/>
            <a:ext cx="84582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ঘসেটি বেগম ও মীর জাফরসহ অভিজাতরা নবাবের বিরুদ্ধে ষড়যন্ত্রে লিপ্ত হলে ইংরেজরা তাদের সাথে যোগ দেয়।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85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810000" y="409902"/>
            <a:ext cx="1371600" cy="12954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5247382"/>
            <a:ext cx="8458201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 সালের ২৩ জুন নবাব সিরাজউদ্দৌলার সাথে ভাগীরথী নদীর তীরে পলাশীর আমবাগানে ইংরেজদের সাথে শুরু হয় যুদ্ধ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_366_1107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63" y="1981200"/>
            <a:ext cx="4304269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036" y="1981200"/>
            <a:ext cx="4080164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41990"/>
              </p:ext>
            </p:extLst>
          </p:nvPr>
        </p:nvGraphicFramePr>
        <p:xfrm>
          <a:off x="4075668" y="6762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Package" showAsIcon="1" r:id="rId5" imgW="914400" imgH="771480" progId="Package">
                  <p:embed/>
                </p:oleObj>
              </mc:Choice>
              <mc:Fallback>
                <p:oleObj name="Package" showAsIcon="1" r:id="rId5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668" y="676275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5706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171182"/>
            <a:ext cx="8382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বিজয়ের পর মীর জাফরকে নবাব বানালেও মূল ক্ষমতা চলে যায় ইংরেজ সেনাপতি রবার্ট ক্লাইভের হাতে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C:\Documents and Settings\Delower\Desktop\2 Engrej\13683503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5781"/>
            <a:ext cx="2209800" cy="359521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Delower\Desktop\2 Engrej\plasse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95781"/>
            <a:ext cx="4527550" cy="356581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9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53" y="762000"/>
            <a:ext cx="7250547" cy="5437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4221540"/>
            <a:ext cx="6144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 নামক সূর্যটি অস্তমিত হয়ে যায়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তার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চলে ১৭৫৭ থেকে ১৯৪৭ সাল পর্যন্ত প্রায়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দুইশ বছর ইংরেজদের রাজত্ব।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721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elower\Desktop\2 Engrej\history-of-bengal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89" y="1219200"/>
            <a:ext cx="819521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38200" y="1295400"/>
            <a:ext cx="3429000" cy="16764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flowerrul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1" y="190713"/>
            <a:ext cx="8534399" cy="79988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48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003964"/>
            <a:ext cx="37927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ইংরেজদের বিজয়ের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কারণগুলো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bn-BD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951982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বাংলার পরাজয়ের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কারণগুলো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লিখ।</a:t>
            </a:r>
            <a:endParaRPr lang="bn-BD" sz="4000" b="1" spc="150" dirty="0">
              <a:ln w="11430"/>
              <a:solidFill>
                <a:srgbClr val="C0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819400"/>
            <a:ext cx="29774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“পলাশী” দল 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2743200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“উপনিবেশ” দল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86000"/>
            <a:ext cx="3962400" cy="3581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55932" y="2286000"/>
            <a:ext cx="3924300" cy="3581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34200" y="909935"/>
            <a:ext cx="174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931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571499" y="379775"/>
            <a:ext cx="8229601" cy="810603"/>
          </a:xfrm>
          <a:custGeom>
            <a:avLst/>
            <a:gdLst>
              <a:gd name="connsiteX0" fmla="*/ 0 w 8350996"/>
              <a:gd name="connsiteY0" fmla="*/ 73994 h 739937"/>
              <a:gd name="connsiteX1" fmla="*/ 73994 w 8350996"/>
              <a:gd name="connsiteY1" fmla="*/ 0 h 739937"/>
              <a:gd name="connsiteX2" fmla="*/ 8277002 w 8350996"/>
              <a:gd name="connsiteY2" fmla="*/ 0 h 739937"/>
              <a:gd name="connsiteX3" fmla="*/ 8350996 w 8350996"/>
              <a:gd name="connsiteY3" fmla="*/ 73994 h 739937"/>
              <a:gd name="connsiteX4" fmla="*/ 8350996 w 8350996"/>
              <a:gd name="connsiteY4" fmla="*/ 665943 h 739937"/>
              <a:gd name="connsiteX5" fmla="*/ 8277002 w 8350996"/>
              <a:gd name="connsiteY5" fmla="*/ 739937 h 739937"/>
              <a:gd name="connsiteX6" fmla="*/ 73994 w 8350996"/>
              <a:gd name="connsiteY6" fmla="*/ 739937 h 739937"/>
              <a:gd name="connsiteX7" fmla="*/ 0 w 8350996"/>
              <a:gd name="connsiteY7" fmla="*/ 665943 h 739937"/>
              <a:gd name="connsiteX8" fmla="*/ 0 w 8350996"/>
              <a:gd name="connsiteY8" fmla="*/ 73994 h 739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0996" h="739937">
                <a:moveTo>
                  <a:pt x="0" y="73994"/>
                </a:moveTo>
                <a:cubicBezTo>
                  <a:pt x="0" y="33128"/>
                  <a:pt x="33128" y="0"/>
                  <a:pt x="73994" y="0"/>
                </a:cubicBezTo>
                <a:lnTo>
                  <a:pt x="8277002" y="0"/>
                </a:lnTo>
                <a:cubicBezTo>
                  <a:pt x="8317868" y="0"/>
                  <a:pt x="8350996" y="33128"/>
                  <a:pt x="8350996" y="73994"/>
                </a:cubicBezTo>
                <a:lnTo>
                  <a:pt x="8350996" y="665943"/>
                </a:lnTo>
                <a:cubicBezTo>
                  <a:pt x="8350996" y="706809"/>
                  <a:pt x="8317868" y="739937"/>
                  <a:pt x="8277002" y="739937"/>
                </a:cubicBezTo>
                <a:lnTo>
                  <a:pt x="73994" y="739937"/>
                </a:lnTo>
                <a:cubicBezTo>
                  <a:pt x="33128" y="739937"/>
                  <a:pt x="0" y="706809"/>
                  <a:pt x="0" y="665943"/>
                </a:cubicBezTo>
                <a:lnTo>
                  <a:pt x="0" y="73994"/>
                </a:lnTo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24542" tIns="90252" rIns="124542" bIns="90252" numCol="1" spcCol="1270" anchor="ctr" anchorCtr="0">
            <a:no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606741" y="1510608"/>
            <a:ext cx="8191501" cy="953216"/>
          </a:xfrm>
          <a:custGeom>
            <a:avLst/>
            <a:gdLst>
              <a:gd name="connsiteX0" fmla="*/ 0 w 5224110"/>
              <a:gd name="connsiteY0" fmla="*/ 158901 h 953216"/>
              <a:gd name="connsiteX1" fmla="*/ 158901 w 5224110"/>
              <a:gd name="connsiteY1" fmla="*/ 0 h 953216"/>
              <a:gd name="connsiteX2" fmla="*/ 5065209 w 5224110"/>
              <a:gd name="connsiteY2" fmla="*/ 0 h 953216"/>
              <a:gd name="connsiteX3" fmla="*/ 5224110 w 5224110"/>
              <a:gd name="connsiteY3" fmla="*/ 158901 h 953216"/>
              <a:gd name="connsiteX4" fmla="*/ 5224110 w 5224110"/>
              <a:gd name="connsiteY4" fmla="*/ 794315 h 953216"/>
              <a:gd name="connsiteX5" fmla="*/ 5065209 w 5224110"/>
              <a:gd name="connsiteY5" fmla="*/ 953216 h 953216"/>
              <a:gd name="connsiteX6" fmla="*/ 158901 w 5224110"/>
              <a:gd name="connsiteY6" fmla="*/ 953216 h 953216"/>
              <a:gd name="connsiteX7" fmla="*/ 0 w 5224110"/>
              <a:gd name="connsiteY7" fmla="*/ 794315 h 953216"/>
              <a:gd name="connsiteX8" fmla="*/ 0 w 5224110"/>
              <a:gd name="connsiteY8" fmla="*/ 158901 h 95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53216">
                <a:moveTo>
                  <a:pt x="0" y="158901"/>
                </a:moveTo>
                <a:cubicBezTo>
                  <a:pt x="0" y="71142"/>
                  <a:pt x="71142" y="0"/>
                  <a:pt x="158901" y="0"/>
                </a:cubicBezTo>
                <a:lnTo>
                  <a:pt x="5065209" y="0"/>
                </a:lnTo>
                <a:cubicBezTo>
                  <a:pt x="5152968" y="0"/>
                  <a:pt x="5224110" y="71142"/>
                  <a:pt x="5224110" y="158901"/>
                </a:cubicBezTo>
                <a:lnTo>
                  <a:pt x="5224110" y="794315"/>
                </a:lnTo>
                <a:cubicBezTo>
                  <a:pt x="5224110" y="882074"/>
                  <a:pt x="5152968" y="953216"/>
                  <a:pt x="5065209" y="953216"/>
                </a:cubicBezTo>
                <a:lnTo>
                  <a:pt x="158901" y="953216"/>
                </a:lnTo>
                <a:cubicBezTo>
                  <a:pt x="71142" y="953216"/>
                  <a:pt x="0" y="882074"/>
                  <a:pt x="0" y="794315"/>
                </a:cubicBezTo>
                <a:lnTo>
                  <a:pt x="0" y="158901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4125" tIns="274125" rIns="274125" bIns="274125" numCol="1" spcCol="1270" anchor="ctr" anchorCtr="0">
            <a:noAutofit/>
          </a:bodyPr>
          <a:lstStyle/>
          <a:p>
            <a:pPr marL="457200" indent="-45720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কতসালে ইস্ট-ইন্ডিয়া কোম্পানি স্থাপিত হয়? </a:t>
            </a:r>
            <a:endParaRPr lang="en-US" sz="3000" dirty="0">
              <a:solidFill>
                <a:srgbClr val="00206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71499" y="2795211"/>
            <a:ext cx="8191501" cy="937822"/>
          </a:xfrm>
          <a:custGeom>
            <a:avLst/>
            <a:gdLst>
              <a:gd name="connsiteX0" fmla="*/ 0 w 5224110"/>
              <a:gd name="connsiteY0" fmla="*/ 156335 h 937822"/>
              <a:gd name="connsiteX1" fmla="*/ 156335 w 5224110"/>
              <a:gd name="connsiteY1" fmla="*/ 0 h 937822"/>
              <a:gd name="connsiteX2" fmla="*/ 5067775 w 5224110"/>
              <a:gd name="connsiteY2" fmla="*/ 0 h 937822"/>
              <a:gd name="connsiteX3" fmla="*/ 5224110 w 5224110"/>
              <a:gd name="connsiteY3" fmla="*/ 156335 h 937822"/>
              <a:gd name="connsiteX4" fmla="*/ 5224110 w 5224110"/>
              <a:gd name="connsiteY4" fmla="*/ 781487 h 937822"/>
              <a:gd name="connsiteX5" fmla="*/ 5067775 w 5224110"/>
              <a:gd name="connsiteY5" fmla="*/ 937822 h 937822"/>
              <a:gd name="connsiteX6" fmla="*/ 156335 w 5224110"/>
              <a:gd name="connsiteY6" fmla="*/ 937822 h 937822"/>
              <a:gd name="connsiteX7" fmla="*/ 0 w 5224110"/>
              <a:gd name="connsiteY7" fmla="*/ 781487 h 937822"/>
              <a:gd name="connsiteX8" fmla="*/ 0 w 5224110"/>
              <a:gd name="connsiteY8" fmla="*/ 156335 h 937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37822">
                <a:moveTo>
                  <a:pt x="0" y="156335"/>
                </a:moveTo>
                <a:cubicBezTo>
                  <a:pt x="0" y="69994"/>
                  <a:pt x="69994" y="0"/>
                  <a:pt x="156335" y="0"/>
                </a:cubicBezTo>
                <a:lnTo>
                  <a:pt x="5067775" y="0"/>
                </a:lnTo>
                <a:cubicBezTo>
                  <a:pt x="5154116" y="0"/>
                  <a:pt x="5224110" y="69994"/>
                  <a:pt x="5224110" y="156335"/>
                </a:cubicBezTo>
                <a:lnTo>
                  <a:pt x="5224110" y="781487"/>
                </a:lnTo>
                <a:cubicBezTo>
                  <a:pt x="5224110" y="867828"/>
                  <a:pt x="5154116" y="937822"/>
                  <a:pt x="5067775" y="937822"/>
                </a:cubicBezTo>
                <a:lnTo>
                  <a:pt x="156335" y="937822"/>
                </a:lnTo>
                <a:cubicBezTo>
                  <a:pt x="69994" y="937822"/>
                  <a:pt x="0" y="867828"/>
                  <a:pt x="0" y="781487"/>
                </a:cubicBezTo>
                <a:lnTo>
                  <a:pt x="0" y="156335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3373" tIns="273373" rIns="273373" bIns="273373" numCol="1" spcCol="1270" anchor="ctr" anchorCtr="0">
            <a:no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চন্দন নগরে </a:t>
            </a:r>
            <a:r>
              <a:rPr lang="bn-BD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কারা </a:t>
            </a:r>
            <a:r>
              <a:rPr lang="bn-BD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 ঘাঁটি গড়ে তোলে </a:t>
            </a:r>
            <a:r>
              <a:rPr lang="bn-BD" sz="3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BD" sz="3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571499" y="4135491"/>
            <a:ext cx="8191501" cy="921730"/>
          </a:xfrm>
          <a:custGeom>
            <a:avLst/>
            <a:gdLst>
              <a:gd name="connsiteX0" fmla="*/ 0 w 5224110"/>
              <a:gd name="connsiteY0" fmla="*/ 153652 h 921730"/>
              <a:gd name="connsiteX1" fmla="*/ 153652 w 5224110"/>
              <a:gd name="connsiteY1" fmla="*/ 0 h 921730"/>
              <a:gd name="connsiteX2" fmla="*/ 5070458 w 5224110"/>
              <a:gd name="connsiteY2" fmla="*/ 0 h 921730"/>
              <a:gd name="connsiteX3" fmla="*/ 5224110 w 5224110"/>
              <a:gd name="connsiteY3" fmla="*/ 153652 h 921730"/>
              <a:gd name="connsiteX4" fmla="*/ 5224110 w 5224110"/>
              <a:gd name="connsiteY4" fmla="*/ 768078 h 921730"/>
              <a:gd name="connsiteX5" fmla="*/ 5070458 w 5224110"/>
              <a:gd name="connsiteY5" fmla="*/ 921730 h 921730"/>
              <a:gd name="connsiteX6" fmla="*/ 153652 w 5224110"/>
              <a:gd name="connsiteY6" fmla="*/ 921730 h 921730"/>
              <a:gd name="connsiteX7" fmla="*/ 0 w 5224110"/>
              <a:gd name="connsiteY7" fmla="*/ 768078 h 921730"/>
              <a:gd name="connsiteX8" fmla="*/ 0 w 5224110"/>
              <a:gd name="connsiteY8" fmla="*/ 153652 h 9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921730">
                <a:moveTo>
                  <a:pt x="0" y="153652"/>
                </a:moveTo>
                <a:cubicBezTo>
                  <a:pt x="0" y="68792"/>
                  <a:pt x="68792" y="0"/>
                  <a:pt x="153652" y="0"/>
                </a:cubicBezTo>
                <a:lnTo>
                  <a:pt x="5070458" y="0"/>
                </a:lnTo>
                <a:cubicBezTo>
                  <a:pt x="5155318" y="0"/>
                  <a:pt x="5224110" y="68792"/>
                  <a:pt x="5224110" y="153652"/>
                </a:cubicBezTo>
                <a:lnTo>
                  <a:pt x="5224110" y="768078"/>
                </a:lnTo>
                <a:cubicBezTo>
                  <a:pt x="5224110" y="852938"/>
                  <a:pt x="5155318" y="921730"/>
                  <a:pt x="5070458" y="921730"/>
                </a:cubicBezTo>
                <a:lnTo>
                  <a:pt x="153652" y="921730"/>
                </a:lnTo>
                <a:cubicBezTo>
                  <a:pt x="68792" y="921730"/>
                  <a:pt x="0" y="852938"/>
                  <a:pt x="0" y="768078"/>
                </a:cubicBezTo>
                <a:lnTo>
                  <a:pt x="0" y="153652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72587" tIns="272587" rIns="272587" bIns="272587" numCol="1" spcCol="1270" anchor="ctr" anchorCtr="0">
            <a:noAutofit/>
          </a:bodyPr>
          <a:lstStyle/>
          <a:p>
            <a:pPr marL="457200" lvl="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নবাব সিরাজউদ্দৌলার পরিচয় দাও।</a:t>
            </a:r>
            <a:endParaRPr lang="en-US" sz="3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71499" y="5334000"/>
            <a:ext cx="8191501" cy="990600"/>
          </a:xfrm>
          <a:custGeom>
            <a:avLst/>
            <a:gdLst>
              <a:gd name="connsiteX0" fmla="*/ 0 w 5224110"/>
              <a:gd name="connsiteY0" fmla="*/ 203164 h 1218740"/>
              <a:gd name="connsiteX1" fmla="*/ 203164 w 5224110"/>
              <a:gd name="connsiteY1" fmla="*/ 0 h 1218740"/>
              <a:gd name="connsiteX2" fmla="*/ 5020946 w 5224110"/>
              <a:gd name="connsiteY2" fmla="*/ 0 h 1218740"/>
              <a:gd name="connsiteX3" fmla="*/ 5224110 w 5224110"/>
              <a:gd name="connsiteY3" fmla="*/ 203164 h 1218740"/>
              <a:gd name="connsiteX4" fmla="*/ 5224110 w 5224110"/>
              <a:gd name="connsiteY4" fmla="*/ 1015576 h 1218740"/>
              <a:gd name="connsiteX5" fmla="*/ 5020946 w 5224110"/>
              <a:gd name="connsiteY5" fmla="*/ 1218740 h 1218740"/>
              <a:gd name="connsiteX6" fmla="*/ 203164 w 5224110"/>
              <a:gd name="connsiteY6" fmla="*/ 1218740 h 1218740"/>
              <a:gd name="connsiteX7" fmla="*/ 0 w 5224110"/>
              <a:gd name="connsiteY7" fmla="*/ 1015576 h 1218740"/>
              <a:gd name="connsiteX8" fmla="*/ 0 w 5224110"/>
              <a:gd name="connsiteY8" fmla="*/ 203164 h 12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24110" h="1218740">
                <a:moveTo>
                  <a:pt x="0" y="203164"/>
                </a:moveTo>
                <a:cubicBezTo>
                  <a:pt x="0" y="90960"/>
                  <a:pt x="90960" y="0"/>
                  <a:pt x="203164" y="0"/>
                </a:cubicBezTo>
                <a:lnTo>
                  <a:pt x="5020946" y="0"/>
                </a:lnTo>
                <a:cubicBezTo>
                  <a:pt x="5133150" y="0"/>
                  <a:pt x="5224110" y="90960"/>
                  <a:pt x="5224110" y="203164"/>
                </a:cubicBezTo>
                <a:lnTo>
                  <a:pt x="5224110" y="1015576"/>
                </a:lnTo>
                <a:cubicBezTo>
                  <a:pt x="5224110" y="1127780"/>
                  <a:pt x="5133150" y="1218740"/>
                  <a:pt x="5020946" y="1218740"/>
                </a:cubicBezTo>
                <a:lnTo>
                  <a:pt x="203164" y="1218740"/>
                </a:lnTo>
                <a:cubicBezTo>
                  <a:pt x="90960" y="1218740"/>
                  <a:pt x="0" y="1127780"/>
                  <a:pt x="0" y="1015576"/>
                </a:cubicBezTo>
                <a:lnTo>
                  <a:pt x="0" y="203164"/>
                </a:lnTo>
                <a:close/>
              </a:path>
            </a:pathLst>
          </a:cu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287089" tIns="287089" rIns="287089" bIns="287089" numCol="1" spcCol="1270" anchor="ctr" anchorCtr="0">
            <a:noAutofit/>
          </a:bodyPr>
          <a:lstStyle/>
          <a:p>
            <a:pPr marL="457200" lvl="0" indent="-457200" algn="just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§"/>
            </a:pP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কাদের ষড়যন্ত্রে বাংলার স্বাধীনতার সূর্য অস্তমিত হয়</a:t>
            </a:r>
            <a:r>
              <a:rPr lang="bn-BD" sz="3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4440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0129" y="383630"/>
            <a:ext cx="8263801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0129" y="5253417"/>
            <a:ext cx="826380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পলাশী 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যুদ্ধে নবাব সিরাজদৌলার 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পরাজয়ের ফলে বাংলার 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 কেমন </a:t>
            </a:r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হয়েছিল?</a:t>
            </a:r>
            <a:endParaRPr lang="bn-BD" sz="40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Documents and Settings\Delower\Desktop\2 Engrej\India1760_19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090" y="1390680"/>
            <a:ext cx="2926710" cy="376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126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Delower\Desktop\2 Engrej\Mkl-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43100"/>
            <a:ext cx="45339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533400"/>
            <a:ext cx="6449054" cy="35052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537774"/>
                <a:gd name="adj2" fmla="val 38497"/>
              </a:avLst>
            </a:prstTxWarp>
            <a:spAutoFit/>
          </a:bodyPr>
          <a:lstStyle/>
          <a:p>
            <a:pPr algn="ctr"/>
            <a:r>
              <a:rPr lang="bn-BD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ea typeface="Segoe UI" pitchFamily="34" charset="0"/>
                <a:cs typeface="NikoshBAN" pitchFamily="2" charset="0"/>
              </a:rPr>
              <a:t>ধন্যবাদ</a:t>
            </a:r>
            <a:endParaRPr lang="en-US" sz="1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ea typeface="Segoe UI" pitchFamily="34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95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8229600" cy="9906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spcBef>
                <a:spcPts val="200"/>
              </a:spcBef>
            </a:pP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4294967295"/>
          </p:nvPr>
        </p:nvSpPr>
        <p:spPr>
          <a:xfrm>
            <a:off x="762000" y="3505200"/>
            <a:ext cx="3962400" cy="297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মো. দেলোয়ার হোসাইন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কাজী শাহাবুদ্দিন বালিকা উচ্চ বিদ্যালয় ও কলেজ।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তেঁতুলিয়া, পঞ্চগড়।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68" y="1295400"/>
            <a:ext cx="1612232" cy="2042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983328" y="5812974"/>
            <a:ext cx="39068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৩, পাঠ: ১, সময়: ৫০ মিনিট</a:t>
            </a:r>
            <a:endParaRPr lang="en-US" sz="2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3765" y="5638800"/>
            <a:ext cx="3637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পাঠ: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1356632"/>
            <a:ext cx="4038600" cy="512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923294" y="6035835"/>
            <a:ext cx="39624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 : ১, পাঠ: </a:t>
            </a:r>
            <a:r>
              <a:rPr lang="bn-BD" sz="2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সময়: ৫০ মিনিট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Delower\Desktop\2 Engrej\british-bang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96" y="457200"/>
            <a:ext cx="7039004" cy="48006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200" y="572518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মানচিত্রটি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চিহ্নিত স্থান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শাসনকে মনে </a:t>
            </a:r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করিয়ে দেয়?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235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Delower\Desktop\2 Engrej\800px-Flag_of_the_British_East_India_Company_(1707)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2759"/>
            <a:ext cx="28353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2 Engrej\indian-servan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209800"/>
            <a:ext cx="6667500" cy="428625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0755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2899" y="381000"/>
            <a:ext cx="8420101" cy="242908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7200" b="1" spc="5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বাংলায় ইংরেজ শক্তির উত্থান</a:t>
            </a:r>
            <a:endParaRPr kumimoji="0" lang="en-US" sz="4800" b="1" i="0" u="none" strike="noStrike" kern="1200" spc="50" normalizeH="0" baseline="0" noProof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4" name="Picture 3" descr="mongol-invasion.jpg"/>
          <p:cNvPicPr>
            <a:picLocks noChangeAspect="1"/>
          </p:cNvPicPr>
          <p:nvPr/>
        </p:nvPicPr>
        <p:blipFill>
          <a:blip r:embed="rId2"/>
          <a:srcRect b="8108"/>
          <a:stretch>
            <a:fillRect/>
          </a:stretch>
        </p:blipFill>
        <p:spPr>
          <a:xfrm>
            <a:off x="1524000" y="1828800"/>
            <a:ext cx="5715000" cy="406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0228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7200" y="381000"/>
            <a:ext cx="84582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02909248"/>
              </p:ext>
            </p:extLst>
          </p:nvPr>
        </p:nvGraphicFramePr>
        <p:xfrm>
          <a:off x="457200" y="1752600"/>
          <a:ext cx="8305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50113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3.amazonaws.com/somewherein/assets/images/thumbs/arjansoul_1371121516_5-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1" y="349469"/>
            <a:ext cx="5867400" cy="3896624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181600"/>
            <a:ext cx="8458200" cy="125803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bn-BD" sz="30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 উপমহাদেশে বাণিজ্য করার জন্য ১৬০০ শতাব্দীতে ইংল্যান্ডে প্রতিষ্ঠিত হয় 'দি ব্রিটিশ ইস্ট ইন্ডিয়া' জয়েন্ট‌-স্টক কোম্পানি</a:t>
            </a:r>
            <a:endParaRPr lang="en-US" sz="30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C:\Documents and Settings\Delower\Desktop\2 Engrej\images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6" y="917416"/>
            <a:ext cx="2587784" cy="27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58009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581400"/>
            <a:ext cx="4190375" cy="27432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Delower\Desktop\2 Engrej\calcutta_185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683" y="361621"/>
            <a:ext cx="5097517" cy="265621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Delower\Desktop\2 Engrej\019ADDOR0003193U00000000[SVC2]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0841" y="362607"/>
            <a:ext cx="3168244" cy="198645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715000" y="2494616"/>
            <a:ext cx="3176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কাশিমবাজারের বাণিজ্যকুঠি 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5083" y="3155732"/>
            <a:ext cx="4106917" cy="3168868"/>
            <a:chOff x="465083" y="3155732"/>
            <a:chExt cx="4106917" cy="3168868"/>
          </a:xfrm>
        </p:grpSpPr>
        <p:sp>
          <p:nvSpPr>
            <p:cNvPr id="3" name="Right Arrow Callout 2"/>
            <p:cNvSpPr/>
            <p:nvPr/>
          </p:nvSpPr>
          <p:spPr>
            <a:xfrm>
              <a:off x="465083" y="3886200"/>
              <a:ext cx="4106917" cy="2438400"/>
            </a:xfrm>
            <a:prstGeom prst="rightArrowCallout">
              <a:avLst>
                <a:gd name="adj1" fmla="val 18535"/>
                <a:gd name="adj2" fmla="val 19181"/>
                <a:gd name="adj3" fmla="val 25000"/>
                <a:gd name="adj4" fmla="val 80717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ln w="1905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ইংরেজরা ১৬৫১ সালে হুগলিতে ও ১৬৫৮ সালে কাশিমবাজারে বাণিজ্যকুঠি স্থাপন করে।</a:t>
              </a:r>
              <a:endParaRPr lang="en-US" sz="2800" b="1" dirty="0">
                <a:ln w="1905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Up Arrow 3"/>
            <p:cNvSpPr/>
            <p:nvPr/>
          </p:nvSpPr>
          <p:spPr>
            <a:xfrm>
              <a:off x="1828800" y="3155732"/>
              <a:ext cx="685800" cy="914400"/>
            </a:xfrm>
            <a:prstGeom prst="upArrow">
              <a:avLst>
                <a:gd name="adj1" fmla="val 50000"/>
                <a:gd name="adj2" fmla="val 68391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707932" y="3912472"/>
              <a:ext cx="838200" cy="1970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07515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heme/theme1.xml><?xml version="1.0" encoding="utf-8"?>
<a:theme xmlns:a="http://schemas.openxmlformats.org/drawingml/2006/main" name="Training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557</Words>
  <Application>Microsoft Office PowerPoint</Application>
  <PresentationFormat>On-screen Show (4:3)</PresentationFormat>
  <Paragraphs>61</Paragraphs>
  <Slides>23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Training</vt:lpstr>
      <vt:lpstr>Package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2013-06-23T15:13:12Z</dcterms:created>
  <dcterms:modified xsi:type="dcterms:W3CDTF">2015-04-23T11:20:45Z</dcterms:modified>
</cp:coreProperties>
</file>